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8" r:id="rId2"/>
    <p:sldId id="306" r:id="rId3"/>
    <p:sldId id="304" r:id="rId4"/>
    <p:sldId id="307" r:id="rId5"/>
    <p:sldId id="311" r:id="rId6"/>
    <p:sldId id="305" r:id="rId7"/>
    <p:sldId id="291" r:id="rId8"/>
    <p:sldId id="303" r:id="rId9"/>
    <p:sldId id="312" r:id="rId10"/>
    <p:sldId id="313" r:id="rId11"/>
    <p:sldId id="314" r:id="rId12"/>
    <p:sldId id="315" r:id="rId13"/>
    <p:sldId id="316" r:id="rId14"/>
    <p:sldId id="317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46" autoAdjust="0"/>
  </p:normalViewPr>
  <p:slideViewPr>
    <p:cSldViewPr>
      <p:cViewPr>
        <p:scale>
          <a:sx n="90" d="100"/>
          <a:sy n="90" d="100"/>
        </p:scale>
        <p:origin x="-1157" y="8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99C3-5B2B-484E-A5B7-9C9D91415AD0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1181B-F879-4B66-B019-EE932F7443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4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1181B-F879-4B66-B019-EE932F7443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56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Fortsatt starka internationella mål, ex: FN:s Agenda</a:t>
            </a:r>
            <a:r>
              <a:rPr lang="sv-SE" baseline="0" dirty="0" smtClean="0"/>
              <a:t> 2030, HELCOM BSAP uppdatering, EU:s direktiv – </a:t>
            </a:r>
            <a:r>
              <a:rPr lang="sv-SE" baseline="0" dirty="0" err="1" smtClean="0"/>
              <a:t>ffa</a:t>
            </a:r>
            <a:r>
              <a:rPr lang="sv-SE" baseline="0" dirty="0" smtClean="0"/>
              <a:t> vattendirektivet</a:t>
            </a:r>
            <a:endParaRPr lang="sv-SE" dirty="0" smtClean="0"/>
          </a:p>
          <a:p>
            <a:r>
              <a:rPr lang="sv-SE" dirty="0" smtClean="0"/>
              <a:t>I underlaget som tas fram kommer även att redovisas vilka</a:t>
            </a:r>
            <a:r>
              <a:rPr lang="sv-SE" baseline="0" dirty="0" smtClean="0"/>
              <a:t> åtgärder som hittills genomförts och vilken miljönytta dessa beräknas ha gett. Alla vattenförekomster, undantaget </a:t>
            </a:r>
            <a:r>
              <a:rPr lang="sv-SE" baseline="0" dirty="0" err="1" smtClean="0"/>
              <a:t>Djurrödsbäcken</a:t>
            </a:r>
            <a:r>
              <a:rPr lang="sv-SE" baseline="0" dirty="0" smtClean="0"/>
              <a:t>, har status sämre än god, dvs dålig, otillfredsställande eller måttlig.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8262E-8073-4CFE-83BE-C3CA5AC2FE6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03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Fortsatt starka internationella mål, ex: FN:s Agenda</a:t>
            </a:r>
            <a:r>
              <a:rPr lang="sv-SE" baseline="0" dirty="0" smtClean="0"/>
              <a:t> 2030, HELCOM BSAP uppdatering, EU:s direktiv – </a:t>
            </a:r>
            <a:r>
              <a:rPr lang="sv-SE" baseline="0" dirty="0" err="1" smtClean="0"/>
              <a:t>ffa</a:t>
            </a:r>
            <a:r>
              <a:rPr lang="sv-SE" baseline="0" dirty="0" smtClean="0"/>
              <a:t> vattendirektivet</a:t>
            </a:r>
            <a:endParaRPr lang="sv-SE" dirty="0" smtClean="0"/>
          </a:p>
          <a:p>
            <a:r>
              <a:rPr lang="sv-SE" dirty="0" smtClean="0"/>
              <a:t>I underlaget som tas fram kommer även att redovisas vilka</a:t>
            </a:r>
            <a:r>
              <a:rPr lang="sv-SE" baseline="0" dirty="0" smtClean="0"/>
              <a:t> åtgärder som hittills genomförts och vilken miljönytta dessa beräknas ha gett. Alla vattenförekomster, undantaget </a:t>
            </a:r>
            <a:r>
              <a:rPr lang="sv-SE" baseline="0" dirty="0" err="1" smtClean="0"/>
              <a:t>Djurrödsbäcken</a:t>
            </a:r>
            <a:r>
              <a:rPr lang="sv-SE" baseline="0" dirty="0" smtClean="0"/>
              <a:t>, har status sämre än god, dvs dålig, otillfredsställande eller måttlig.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8262E-8073-4CFE-83BE-C3CA5AC2FE6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0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7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5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8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59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0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45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75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96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63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3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63F53-8373-4EBE-998D-B9806E9E12C6}" type="datetimeFigureOut">
              <a:rPr lang="sv-SE" smtClean="0"/>
              <a:t>2019-04-24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4AEA-7053-4A49-9255-27AF3E7F2DB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6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Tvära kast - tvåstegsdiket vid Brandstad 2019-03-22</a:t>
            </a:r>
            <a:endParaRPr lang="sv-SE" sz="36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817509" cy="361313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139" y="1808693"/>
            <a:ext cx="4895528" cy="3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6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9903" y="1898297"/>
            <a:ext cx="864096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600" dirty="0" smtClean="0"/>
              <a:t>Förutsättningar efter 2021, frågor: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2600" dirty="0" smtClean="0"/>
              <a:t>Vilka internationella, nationella och regionala 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600" dirty="0" smtClean="0"/>
              <a:t>	miljömål finns för våra vatten?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v-SE" sz="2600" dirty="0" smtClean="0"/>
              <a:t>Vilket </a:t>
            </a:r>
            <a:r>
              <a:rPr lang="sv-SE" sz="2600" dirty="0"/>
              <a:t>behov finns av fortsatt </a:t>
            </a:r>
            <a:r>
              <a:rPr lang="sv-SE" sz="2600" dirty="0" smtClean="0"/>
              <a:t>vattenvårdsarbete och vilken roll har vattenrådet i detta? Nya uppgifter finns, exempel:</a:t>
            </a:r>
          </a:p>
          <a:p>
            <a:pPr marL="996950" indent="-457200">
              <a:buFont typeface="Courier New" panose="02070309020205020404" pitchFamily="49" charset="0"/>
              <a:buChar char="o"/>
            </a:pPr>
            <a:r>
              <a:rPr lang="sv-SE" sz="2600" dirty="0" smtClean="0"/>
              <a:t>ändrat klimat </a:t>
            </a:r>
          </a:p>
          <a:p>
            <a:pPr marL="996950" indent="-457200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v-SE" sz="2600" dirty="0" smtClean="0"/>
              <a:t>nytt sätt att se på ekosystemtjänster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600" dirty="0" smtClean="0"/>
              <a:t>Hur kan ett fortsatt kommungemensamt </a:t>
            </a:r>
            <a:r>
              <a:rPr lang="sv-SE" sz="2600" dirty="0" smtClean="0"/>
              <a:t>vattenvårdsarbete </a:t>
            </a:r>
            <a:r>
              <a:rPr lang="sv-SE" sz="2600" dirty="0" smtClean="0"/>
              <a:t>organiseras?</a:t>
            </a:r>
          </a:p>
          <a:p>
            <a:pPr marL="0" lvl="1" indent="0">
              <a:buNone/>
            </a:pPr>
            <a:endParaRPr lang="sv-SE" sz="2600" dirty="0" smtClean="0"/>
          </a:p>
        </p:txBody>
      </p:sp>
      <p:pic>
        <p:nvPicPr>
          <p:cNvPr id="2050" name="Picture 2" descr="Bildresultat fÃ¶r skÃ¤rflÃ¤c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1"/>
          <a:stretch/>
        </p:blipFill>
        <p:spPr bwMode="auto">
          <a:xfrm flipH="1">
            <a:off x="6588223" y="188640"/>
            <a:ext cx="2311289" cy="18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787902" y="2021007"/>
            <a:ext cx="113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 smtClean="0"/>
              <a:t>Skärfläcka</a:t>
            </a:r>
            <a:endParaRPr lang="sv-SE" i="1" dirty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05542" y="557997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Hållbart vatten</a:t>
            </a:r>
            <a:r>
              <a:rPr lang="sv-S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i landskapet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1436" y="1770701"/>
            <a:ext cx="864096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600" dirty="0" smtClean="0"/>
              <a:t>Mycket har gjorts: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smtClean="0"/>
              <a:t>Cirka </a:t>
            </a:r>
            <a:r>
              <a:rPr lang="sv-SE" sz="2600" smtClean="0"/>
              <a:t>500 </a:t>
            </a:r>
            <a:r>
              <a:rPr lang="sv-SE" sz="2600" dirty="0" smtClean="0"/>
              <a:t>hektar våtmarker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Stora mängder kväve och fosfor </a:t>
            </a:r>
            <a:r>
              <a:rPr lang="sv-SE" sz="2600" dirty="0"/>
              <a:t>kvarhålls – </a:t>
            </a:r>
            <a:r>
              <a:rPr lang="sv-SE" sz="2600" dirty="0" smtClean="0"/>
              <a:t>varje år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Skapade vattenmiljöer genererar </a:t>
            </a:r>
            <a:r>
              <a:rPr lang="sv-SE" sz="2600" dirty="0" smtClean="0"/>
              <a:t>miljarder </a:t>
            </a:r>
            <a:r>
              <a:rPr lang="sv-SE" sz="2600" dirty="0" smtClean="0"/>
              <a:t>vattenlevande småkryp – varje år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Skapade vattenmiljöer skapar häckningsmiljöer och rastplatser för många tusen fåglar – varje år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Därtill har mycket annan miljönytta åstadkommits; bevattningsdammar, rekreationsmiljöer, groddammar, flödesdämpning, restaurerade vattendrag mm</a:t>
            </a:r>
          </a:p>
          <a:p>
            <a:pPr marL="0" indent="0">
              <a:buNone/>
            </a:pPr>
            <a:r>
              <a:rPr lang="sv-SE" sz="2600" dirty="0" smtClean="0"/>
              <a:t>Men mer behöver göras…</a:t>
            </a:r>
            <a:endParaRPr lang="sv-SE" sz="2600" dirty="0"/>
          </a:p>
          <a:p>
            <a:pPr marL="457200" lvl="1" indent="-457200">
              <a:buFont typeface="Wingdings" panose="05000000000000000000" pitchFamily="2" charset="2"/>
              <a:buChar char="v"/>
            </a:pPr>
            <a:endParaRPr lang="sv-SE" sz="2600" dirty="0" smtClean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05542" y="557997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Hållbart vatten</a:t>
            </a:r>
            <a:r>
              <a:rPr lang="sv-S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i landskapet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Â©Johan Hammar/Ekologgrup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12" y="189354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405542" y="557997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Hållbart vatten</a:t>
            </a:r>
            <a:r>
              <a:rPr lang="sv-S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i landskapet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05542" y="1954223"/>
            <a:ext cx="8304881" cy="468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sz="2600" dirty="0" smtClean="0"/>
              <a:t>Fortsatta åtgärdsbehov:</a:t>
            </a: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Förbättrad </a:t>
            </a:r>
            <a:r>
              <a:rPr lang="sv-SE" sz="2600" dirty="0"/>
              <a:t>vattenkvalitet</a:t>
            </a: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Ökad tillgång till </a:t>
            </a:r>
            <a:r>
              <a:rPr lang="sv-SE" sz="2600" dirty="0" smtClean="0"/>
              <a:t>rekreations- och boendemiljöer med vatten</a:t>
            </a:r>
            <a:endParaRPr lang="sv-SE" sz="2600" dirty="0"/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Förbättrade förutsättningar för biologisk mångfald</a:t>
            </a: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Förbättrad vattenhushållning och vattenhantering (bevattningsdammar, inströmning till grundvatten, </a:t>
            </a:r>
            <a:r>
              <a:rPr lang="sv-SE" sz="2600" dirty="0" smtClean="0"/>
              <a:t>flödesdämpning och förbättrad dagvattenhantering</a:t>
            </a:r>
            <a:r>
              <a:rPr lang="sv-SE" sz="2600" dirty="0"/>
              <a:t>…)</a:t>
            </a: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Klimatsäkring</a:t>
            </a: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Förbättrad hydromorfologi</a:t>
            </a:r>
          </a:p>
        </p:txBody>
      </p:sp>
      <p:pic>
        <p:nvPicPr>
          <p:cNvPr id="1026" name="Picture 2" descr="Bildresultat fÃ¶r kabbele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 b="9928"/>
          <a:stretch/>
        </p:blipFill>
        <p:spPr bwMode="auto">
          <a:xfrm>
            <a:off x="6804248" y="206141"/>
            <a:ext cx="2143125" cy="22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7968069" y="2410595"/>
            <a:ext cx="103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 smtClean="0"/>
              <a:t>Kabbleka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904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520923" y="188641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Hållbart vatten</a:t>
            </a:r>
            <a:r>
              <a:rPr lang="sv-S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i landskapet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908720"/>
            <a:ext cx="83048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600" dirty="0" smtClean="0"/>
              <a:t>Vårda det som skapats. Särskilda förutsättningar – troligen Sveriges mest omfattande vattenvårdsprojekt avseende kontinuitet, bredd </a:t>
            </a:r>
            <a:r>
              <a:rPr lang="sv-SE" sz="2600" dirty="0"/>
              <a:t>och organisation. </a:t>
            </a:r>
            <a:endParaRPr lang="sv-SE" sz="2600" dirty="0" smtClean="0"/>
          </a:p>
          <a:p>
            <a:pPr>
              <a:spcAft>
                <a:spcPts val="600"/>
              </a:spcAft>
            </a:pPr>
            <a:r>
              <a:rPr lang="sv-SE" sz="2600" dirty="0" smtClean="0"/>
              <a:t>Erfarenheter </a:t>
            </a:r>
            <a:r>
              <a:rPr lang="sv-SE" sz="2600" dirty="0"/>
              <a:t>finns i stor skala från hela arbetskedjan: plan, projektering, genomförande, avtal, finansiering, </a:t>
            </a:r>
            <a:r>
              <a:rPr lang="sv-SE" sz="2600" dirty="0" smtClean="0"/>
              <a:t>miljö-prövning </a:t>
            </a:r>
            <a:r>
              <a:rPr lang="sv-SE" sz="2600" dirty="0" err="1"/>
              <a:t>etc</a:t>
            </a:r>
            <a:r>
              <a:rPr lang="sv-SE" sz="2600" dirty="0"/>
              <a:t> 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Hur </a:t>
            </a:r>
            <a:r>
              <a:rPr lang="sv-SE" sz="2600" dirty="0"/>
              <a:t>långt kan man </a:t>
            </a:r>
            <a:r>
              <a:rPr lang="sv-SE" sz="2600" dirty="0" smtClean="0"/>
              <a:t>nå?</a:t>
            </a:r>
            <a:endParaRPr lang="sv-SE" sz="26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Vilka miljönyttor kan </a:t>
            </a:r>
            <a:r>
              <a:rPr lang="sv-SE" sz="2600" dirty="0" smtClean="0"/>
              <a:t>åstadkommas?</a:t>
            </a:r>
            <a:endParaRPr lang="sv-SE" sz="2600" dirty="0"/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Hur kan långsiktiga organisationer byggas och </a:t>
            </a:r>
            <a:r>
              <a:rPr lang="sv-SE" sz="2600" dirty="0" smtClean="0"/>
              <a:t>fungera?</a:t>
            </a:r>
            <a:endParaRPr lang="sv-SE" sz="2600" dirty="0"/>
          </a:p>
        </p:txBody>
      </p:sp>
      <p:pic>
        <p:nvPicPr>
          <p:cNvPr id="3074" name="Picture 2" descr="Bildresultat fÃ¶r vÃ¥t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96" y="4909816"/>
            <a:ext cx="3797332" cy="17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700658" y="188641"/>
            <a:ext cx="77724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Hållbart vatten</a:t>
            </a:r>
            <a:r>
              <a:rPr lang="sv-SE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i landskapet</a:t>
            </a:r>
            <a:endParaRPr lang="sv-S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693996" y="1068215"/>
            <a:ext cx="8304881" cy="538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 sz="2600" dirty="0" smtClean="0"/>
              <a:t>Tidsplan: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2019 – </a:t>
            </a:r>
            <a:r>
              <a:rPr lang="sv-SE" sz="2600" dirty="0" smtClean="0"/>
              <a:t>underlag tas fram – diskussion i vattenråden</a:t>
            </a:r>
            <a:endParaRPr lang="sv-SE" sz="2600" dirty="0"/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Vår 2020 </a:t>
            </a:r>
            <a:r>
              <a:rPr lang="sv-SE" sz="2600" dirty="0"/>
              <a:t>– </a:t>
            </a:r>
            <a:r>
              <a:rPr lang="sv-SE" sz="2600" dirty="0" smtClean="0"/>
              <a:t>eventuellt beslut om framtagande </a:t>
            </a:r>
            <a:r>
              <a:rPr lang="sv-SE" sz="2600" dirty="0"/>
              <a:t>av </a:t>
            </a:r>
            <a:r>
              <a:rPr lang="sv-SE" sz="2600" dirty="0" smtClean="0"/>
              <a:t>uppdaterade vattenvårdsprogram och samarbetsavtal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 smtClean="0"/>
              <a:t>Höst 2020 – eventuellt beslut om nya vattenvårds-program och samarbetsavtal, med kommunala budgetunderlag</a:t>
            </a:r>
            <a:endParaRPr lang="sv-SE" sz="2600" dirty="0"/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2021 – </a:t>
            </a:r>
            <a:r>
              <a:rPr lang="sv-SE" sz="2600" dirty="0" smtClean="0"/>
              <a:t>implementering i kommuner, reservtid </a:t>
            </a:r>
            <a:r>
              <a:rPr lang="sv-SE" sz="2600" dirty="0"/>
              <a:t>för </a:t>
            </a:r>
            <a:r>
              <a:rPr lang="sv-SE" sz="2600" dirty="0" smtClean="0"/>
              <a:t>beslut/ändringar. Internt organisationsarbete och upphandling av konsult</a:t>
            </a:r>
            <a:endParaRPr lang="sv-SE" sz="2600" dirty="0"/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sv-SE" sz="2600" dirty="0"/>
              <a:t>2022 – start för fortsatt vattenvårdsarbete </a:t>
            </a:r>
            <a:r>
              <a:rPr lang="sv-SE" sz="2600" dirty="0" smtClean="0"/>
              <a:t>baserat </a:t>
            </a:r>
            <a:r>
              <a:rPr lang="sv-SE" sz="2600" dirty="0"/>
              <a:t>på nya (eller förlängda) </a:t>
            </a:r>
            <a:r>
              <a:rPr lang="sv-SE" sz="2600" dirty="0" smtClean="0"/>
              <a:t>vattenvårdsprogram och avtal</a:t>
            </a:r>
            <a:endParaRPr lang="sv-SE" sz="2600" dirty="0"/>
          </a:p>
        </p:txBody>
      </p:sp>
      <p:sp>
        <p:nvSpPr>
          <p:cNvPr id="4" name="Ned 3"/>
          <p:cNvSpPr/>
          <p:nvPr/>
        </p:nvSpPr>
        <p:spPr>
          <a:xfrm>
            <a:off x="179511" y="1484784"/>
            <a:ext cx="492271" cy="3816424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Ned 4"/>
          <p:cNvSpPr/>
          <p:nvPr/>
        </p:nvSpPr>
        <p:spPr>
          <a:xfrm>
            <a:off x="168658" y="5463126"/>
            <a:ext cx="503124" cy="1296144"/>
          </a:xfrm>
          <a:prstGeom prst="downArrow">
            <a:avLst/>
          </a:prstGeom>
          <a:gradFill>
            <a:gsLst>
              <a:gs pos="0">
                <a:srgbClr val="FFF200"/>
              </a:gs>
              <a:gs pos="0">
                <a:srgbClr val="FF7A00"/>
              </a:gs>
              <a:gs pos="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074" name="Picture 2" descr="Nyskapad vattenmiljÃ¶ Â©Johan Hammar/Ekologgrup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43" y="107885"/>
            <a:ext cx="1978605" cy="131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p 117"/>
          <p:cNvGrpSpPr/>
          <p:nvPr/>
        </p:nvGrpSpPr>
        <p:grpSpPr>
          <a:xfrm>
            <a:off x="398500" y="2533135"/>
            <a:ext cx="8491799" cy="3688396"/>
            <a:chOff x="411327" y="2549491"/>
            <a:chExt cx="8491799" cy="3688396"/>
          </a:xfrm>
        </p:grpSpPr>
        <p:grpSp>
          <p:nvGrpSpPr>
            <p:cNvPr id="115" name="Grupp 114"/>
            <p:cNvGrpSpPr>
              <a:grpSpLocks noChangeAspect="1"/>
            </p:cNvGrpSpPr>
            <p:nvPr/>
          </p:nvGrpSpPr>
          <p:grpSpPr>
            <a:xfrm>
              <a:off x="411327" y="2549491"/>
              <a:ext cx="8491799" cy="3688396"/>
              <a:chOff x="622201" y="2339509"/>
              <a:chExt cx="7848872" cy="3409142"/>
            </a:xfrm>
          </p:grpSpPr>
          <p:grpSp>
            <p:nvGrpSpPr>
              <p:cNvPr id="112" name="Grupp 111"/>
              <p:cNvGrpSpPr>
                <a:grpSpLocks noChangeAspect="1"/>
              </p:cNvGrpSpPr>
              <p:nvPr/>
            </p:nvGrpSpPr>
            <p:grpSpPr>
              <a:xfrm>
                <a:off x="622201" y="2339509"/>
                <a:ext cx="7848872" cy="3409142"/>
                <a:chOff x="619565" y="2579982"/>
                <a:chExt cx="5904656" cy="2564676"/>
              </a:xfrm>
            </p:grpSpPr>
            <p:pic>
              <p:nvPicPr>
                <p:cNvPr id="3073" name="Picture 1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469"/>
                <a:stretch/>
              </p:blipFill>
              <p:spPr bwMode="auto">
                <a:xfrm>
                  <a:off x="619565" y="2579982"/>
                  <a:ext cx="5904656" cy="2564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7" name="textruta 96"/>
                <p:cNvSpPr txBox="1"/>
                <p:nvPr/>
              </p:nvSpPr>
              <p:spPr>
                <a:xfrm>
                  <a:off x="3896338" y="4030333"/>
                  <a:ext cx="682062" cy="192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781 våtmark</a:t>
                  </a:r>
                  <a:endParaRPr lang="sv-SE" sz="1200" b="1" dirty="0"/>
                </a:p>
              </p:txBody>
            </p:sp>
            <p:sp>
              <p:nvSpPr>
                <p:cNvPr id="98" name="textruta 97"/>
                <p:cNvSpPr txBox="1"/>
                <p:nvPr/>
              </p:nvSpPr>
              <p:spPr>
                <a:xfrm>
                  <a:off x="5482637" y="3754644"/>
                  <a:ext cx="757054" cy="192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smtClean="0"/>
                    <a:t>786 våtmark</a:t>
                  </a:r>
                  <a:endParaRPr lang="sv-SE" sz="1200" b="1" dirty="0"/>
                </a:p>
              </p:txBody>
            </p:sp>
            <p:sp>
              <p:nvSpPr>
                <p:cNvPr id="100" name="textruta 99"/>
                <p:cNvSpPr txBox="1"/>
                <p:nvPr/>
              </p:nvSpPr>
              <p:spPr>
                <a:xfrm>
                  <a:off x="2516804" y="3119000"/>
                  <a:ext cx="648936" cy="321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808 </a:t>
                  </a:r>
                  <a:r>
                    <a:rPr lang="sv-SE" sz="1200" b="1" dirty="0" err="1" smtClean="0"/>
                    <a:t>bevatt</a:t>
                  </a:r>
                  <a:r>
                    <a:rPr lang="sv-SE" sz="1200" b="1" dirty="0" smtClean="0"/>
                    <a:t>-</a:t>
                  </a:r>
                </a:p>
                <a:p>
                  <a:r>
                    <a:rPr lang="sv-SE" sz="1200" b="1" dirty="0" err="1" smtClean="0"/>
                    <a:t>ningsdamm</a:t>
                  </a:r>
                  <a:endParaRPr lang="sv-SE" sz="1200" b="1" dirty="0"/>
                </a:p>
              </p:txBody>
            </p:sp>
            <p:sp>
              <p:nvSpPr>
                <p:cNvPr id="101" name="textruta 100"/>
                <p:cNvSpPr txBox="1"/>
                <p:nvPr/>
              </p:nvSpPr>
              <p:spPr>
                <a:xfrm>
                  <a:off x="1434144" y="3626510"/>
                  <a:ext cx="656872" cy="321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806 </a:t>
                  </a:r>
                  <a:r>
                    <a:rPr lang="sv-SE" sz="1200" b="1" dirty="0" err="1" smtClean="0"/>
                    <a:t>bevatt</a:t>
                  </a:r>
                  <a:r>
                    <a:rPr lang="sv-SE" sz="1200" b="1" dirty="0" smtClean="0"/>
                    <a:t>- </a:t>
                  </a:r>
                </a:p>
                <a:p>
                  <a:r>
                    <a:rPr lang="sv-SE" sz="1200" b="1" dirty="0" err="1" smtClean="0"/>
                    <a:t>ningsdamm</a:t>
                  </a:r>
                  <a:endParaRPr lang="sv-SE" sz="1200" b="1" dirty="0"/>
                </a:p>
              </p:txBody>
            </p:sp>
            <p:sp>
              <p:nvSpPr>
                <p:cNvPr id="102" name="textruta 101"/>
                <p:cNvSpPr txBox="1"/>
                <p:nvPr/>
              </p:nvSpPr>
              <p:spPr>
                <a:xfrm>
                  <a:off x="719902" y="3541308"/>
                  <a:ext cx="921674" cy="3210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1200" b="1" dirty="0" smtClean="0"/>
                    <a:t>809 </a:t>
                  </a:r>
                  <a:r>
                    <a:rPr lang="sv-SE" sz="1200" b="1" dirty="0" err="1" smtClean="0"/>
                    <a:t>bevatt</a:t>
                  </a:r>
                  <a:r>
                    <a:rPr lang="sv-SE" sz="1200" b="1" dirty="0" smtClean="0"/>
                    <a:t>-</a:t>
                  </a:r>
                </a:p>
                <a:p>
                  <a:r>
                    <a:rPr lang="sv-SE" sz="1200" b="1" dirty="0" err="1" smtClean="0"/>
                    <a:t>ningsdamm</a:t>
                  </a:r>
                  <a:endParaRPr lang="sv-SE" sz="1200" b="1" dirty="0"/>
                </a:p>
              </p:txBody>
            </p:sp>
            <p:sp>
              <p:nvSpPr>
                <p:cNvPr id="103" name="textruta 102"/>
                <p:cNvSpPr txBox="1"/>
                <p:nvPr/>
              </p:nvSpPr>
              <p:spPr>
                <a:xfrm>
                  <a:off x="4574547" y="2999830"/>
                  <a:ext cx="849434" cy="3210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793 vandrings- </a:t>
                  </a:r>
                </a:p>
                <a:p>
                  <a:r>
                    <a:rPr lang="sv-SE" sz="1200" b="1" dirty="0"/>
                    <a:t>h</a:t>
                  </a:r>
                  <a:r>
                    <a:rPr lang="sv-SE" sz="1200" b="1" dirty="0" smtClean="0"/>
                    <a:t>inder, rensning</a:t>
                  </a:r>
                  <a:endParaRPr lang="sv-SE" sz="1200" b="1" dirty="0"/>
                </a:p>
              </p:txBody>
            </p:sp>
            <p:sp>
              <p:nvSpPr>
                <p:cNvPr id="104" name="textruta 103"/>
                <p:cNvSpPr txBox="1"/>
                <p:nvPr/>
              </p:nvSpPr>
              <p:spPr>
                <a:xfrm>
                  <a:off x="4698760" y="4038367"/>
                  <a:ext cx="601006" cy="192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 smtClean="0"/>
                    <a:t>797 damm</a:t>
                  </a:r>
                  <a:endParaRPr lang="sv-SE" sz="1200" b="1" dirty="0"/>
                </a:p>
              </p:txBody>
            </p:sp>
            <p:sp>
              <p:nvSpPr>
                <p:cNvPr id="96" name="Ellips 95"/>
                <p:cNvSpPr/>
                <p:nvPr/>
              </p:nvSpPr>
              <p:spPr>
                <a:xfrm>
                  <a:off x="1235844" y="3262246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6" name="Ellips 105"/>
                <p:cNvSpPr/>
                <p:nvPr/>
              </p:nvSpPr>
              <p:spPr>
                <a:xfrm>
                  <a:off x="3465203" y="3866564"/>
                  <a:ext cx="362451" cy="325968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7" name="Ellips 106"/>
                <p:cNvSpPr/>
                <p:nvPr/>
              </p:nvSpPr>
              <p:spPr>
                <a:xfrm>
                  <a:off x="5922818" y="4057012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8" name="Ellips 107"/>
                <p:cNvSpPr/>
                <p:nvPr/>
              </p:nvSpPr>
              <p:spPr>
                <a:xfrm>
                  <a:off x="4863017" y="3801556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09" name="Ellips 108"/>
                <p:cNvSpPr/>
                <p:nvPr/>
              </p:nvSpPr>
              <p:spPr>
                <a:xfrm>
                  <a:off x="4725582" y="3354580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10" name="Ellips 109"/>
                <p:cNvSpPr/>
                <p:nvPr/>
              </p:nvSpPr>
              <p:spPr>
                <a:xfrm>
                  <a:off x="2809246" y="3404219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11" name="Ellips 110"/>
                <p:cNvSpPr/>
                <p:nvPr/>
              </p:nvSpPr>
              <p:spPr>
                <a:xfrm>
                  <a:off x="1943382" y="3431081"/>
                  <a:ext cx="316872" cy="2719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114" name="Ellips 113"/>
              <p:cNvSpPr/>
              <p:nvPr/>
            </p:nvSpPr>
            <p:spPr>
              <a:xfrm flipH="1">
                <a:off x="5307950" y="4520590"/>
                <a:ext cx="335088" cy="2992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19" name="textruta 118"/>
            <p:cNvSpPr txBox="1"/>
            <p:nvPr/>
          </p:nvSpPr>
          <p:spPr>
            <a:xfrm>
              <a:off x="4644400" y="3993792"/>
              <a:ext cx="729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b="1" dirty="0" smtClean="0"/>
                <a:t>510,810 </a:t>
              </a:r>
              <a:endParaRPr lang="sv-SE" sz="1200" b="1" dirty="0"/>
            </a:p>
            <a:p>
              <a:r>
                <a:rPr lang="sv-SE" sz="1200" b="1" dirty="0" smtClean="0"/>
                <a:t>dammar</a:t>
              </a:r>
            </a:p>
          </p:txBody>
        </p:sp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3600" y="116632"/>
            <a:ext cx="8229600" cy="936104"/>
          </a:xfrm>
        </p:spPr>
        <p:txBody>
          <a:bodyPr/>
          <a:lstStyle/>
          <a:p>
            <a:r>
              <a:rPr lang="sv-SE" dirty="0" smtClean="0"/>
              <a:t>Prioritering vår 2019</a:t>
            </a:r>
            <a:endParaRPr lang="sv-SE" dirty="0"/>
          </a:p>
        </p:txBody>
      </p:sp>
      <p:sp>
        <p:nvSpPr>
          <p:cNvPr id="99" name="textruta 98"/>
          <p:cNvSpPr txBox="1"/>
          <p:nvPr/>
        </p:nvSpPr>
        <p:spPr>
          <a:xfrm>
            <a:off x="3708273" y="440448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510,810 </a:t>
            </a:r>
            <a:endParaRPr lang="sv-SE" sz="1200" dirty="0"/>
          </a:p>
          <a:p>
            <a:r>
              <a:rPr lang="sv-SE" sz="1200" dirty="0" smtClean="0"/>
              <a:t>dammar</a:t>
            </a:r>
          </a:p>
        </p:txBody>
      </p:sp>
      <p:graphicFrame>
        <p:nvGraphicFramePr>
          <p:cNvPr id="105" name="Tabell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30586"/>
              </p:ext>
            </p:extLst>
          </p:nvPr>
        </p:nvGraphicFramePr>
        <p:xfrm>
          <a:off x="411327" y="4923869"/>
          <a:ext cx="3087311" cy="170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298"/>
                <a:gridCol w="2427331"/>
                <a:gridCol w="342682"/>
              </a:tblGrid>
              <a:tr h="10914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781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Hammarlunda 7:1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3.5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786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Östraby 12:1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1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793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 err="1">
                          <a:effectLst/>
                        </a:rPr>
                        <a:t>Högseröds</a:t>
                      </a:r>
                      <a:r>
                        <a:rPr lang="sv-SE" sz="1100" u="none" strike="noStrike" dirty="0">
                          <a:effectLst/>
                        </a:rPr>
                        <a:t> kvarn, </a:t>
                      </a:r>
                      <a:r>
                        <a:rPr lang="sv-SE" sz="1100" u="none" strike="noStrike" dirty="0" err="1">
                          <a:effectLst/>
                        </a:rPr>
                        <a:t>Högseröd</a:t>
                      </a:r>
                      <a:r>
                        <a:rPr lang="sv-SE" sz="1100" u="none" strike="noStrike" dirty="0">
                          <a:effectLst/>
                        </a:rPr>
                        <a:t> 13:11, 17:11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797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Gummastorp 1:2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0,7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806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Örtofta 21:1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u="none" strike="noStrike">
                          <a:effectLst/>
                        </a:rPr>
                        <a:t>3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510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Åkert 1:2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0.2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808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Lilla Skeglie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810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Hunneberga 31:2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0.3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809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 err="1">
                          <a:effectLst/>
                        </a:rPr>
                        <a:t>St</a:t>
                      </a:r>
                      <a:r>
                        <a:rPr lang="sv-SE" sz="1000" u="none" strike="noStrike" dirty="0">
                          <a:effectLst/>
                        </a:rPr>
                        <a:t> Harrie 6:12, Kävlinge Golfklubb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0.3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13" name="textruta 112"/>
          <p:cNvSpPr txBox="1"/>
          <p:nvPr/>
        </p:nvSpPr>
        <p:spPr>
          <a:xfrm>
            <a:off x="755576" y="112474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7 olika projekt där målsättningen är att genomföra dessa under sommar, höst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Sammanlagt ca 18 ha våtmarksyta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00392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Bevattningsdammar på Kävlinge Golfklubb</a:t>
            </a:r>
            <a:br>
              <a:rPr lang="sv-SE" sz="3200" dirty="0" smtClean="0"/>
            </a:br>
            <a:r>
              <a:rPr lang="sv-SE" sz="3200" dirty="0" smtClean="0"/>
              <a:t> Nr 809 St. Harrie 6:12, Kävlinge kommun </a:t>
            </a:r>
            <a:endParaRPr lang="sv-SE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64706"/>
            <a:ext cx="5580112" cy="30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77" y="1363389"/>
            <a:ext cx="3683061" cy="29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5724128" y="3645024"/>
            <a:ext cx="93610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00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/>
          <p:cNvGrpSpPr>
            <a:grpSpLocks noChangeAspect="1"/>
          </p:cNvGrpSpPr>
          <p:nvPr/>
        </p:nvGrpSpPr>
        <p:grpSpPr>
          <a:xfrm>
            <a:off x="90402" y="600244"/>
            <a:ext cx="4104456" cy="3927030"/>
            <a:chOff x="395536" y="1556792"/>
            <a:chExt cx="4434096" cy="42424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56792"/>
              <a:ext cx="4434096" cy="424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1115616" y="1628800"/>
              <a:ext cx="1440159" cy="39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Åkert</a:t>
              </a:r>
              <a:r>
                <a:rPr lang="sv-SE" dirty="0" smtClean="0"/>
                <a:t> </a:t>
              </a:r>
              <a:r>
                <a:rPr lang="sv-SE" dirty="0" smtClean="0"/>
                <a:t>1:2</a:t>
              </a:r>
              <a:endParaRPr lang="sv-SE" dirty="0"/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1403648" y="5157192"/>
              <a:ext cx="2088232" cy="39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Hunneberga</a:t>
              </a:r>
              <a:r>
                <a:rPr lang="sv-SE" dirty="0" smtClean="0"/>
                <a:t> </a:t>
              </a:r>
              <a:r>
                <a:rPr lang="sv-SE" dirty="0" smtClean="0"/>
                <a:t>31:2</a:t>
              </a:r>
              <a:endParaRPr lang="sv-SE" dirty="0"/>
            </a:p>
          </p:txBody>
        </p:sp>
        <p:cxnSp>
          <p:nvCxnSpPr>
            <p:cNvPr id="7" name="Rak pil 6"/>
            <p:cNvCxnSpPr/>
            <p:nvPr/>
          </p:nvCxnSpPr>
          <p:spPr>
            <a:xfrm flipH="1" flipV="1">
              <a:off x="1115616" y="5013176"/>
              <a:ext cx="432048" cy="3286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pil 10"/>
            <p:cNvCxnSpPr/>
            <p:nvPr/>
          </p:nvCxnSpPr>
          <p:spPr>
            <a:xfrm>
              <a:off x="1943708" y="1991321"/>
              <a:ext cx="1188132" cy="6455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ruta 11"/>
            <p:cNvSpPr txBox="1"/>
            <p:nvPr/>
          </p:nvSpPr>
          <p:spPr>
            <a:xfrm>
              <a:off x="3131840" y="4014356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Ca 100 ha</a:t>
              </a:r>
            </a:p>
            <a:p>
              <a:r>
                <a:rPr lang="sv-SE" dirty="0" smtClean="0"/>
                <a:t> tillrinning</a:t>
              </a:r>
              <a:endParaRPr lang="sv-SE" dirty="0"/>
            </a:p>
          </p:txBody>
        </p:sp>
        <p:cxnSp>
          <p:nvCxnSpPr>
            <p:cNvPr id="15" name="Rak pil 14"/>
            <p:cNvCxnSpPr/>
            <p:nvPr/>
          </p:nvCxnSpPr>
          <p:spPr>
            <a:xfrm flipH="1" flipV="1">
              <a:off x="2987824" y="3850015"/>
              <a:ext cx="360040" cy="2270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803"/>
            <a:ext cx="4709735" cy="348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t="16873" r="2760" b="5901"/>
          <a:stretch/>
        </p:blipFill>
        <p:spPr bwMode="auto">
          <a:xfrm>
            <a:off x="3995936" y="422495"/>
            <a:ext cx="4670595" cy="231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Rak pil 18"/>
          <p:cNvCxnSpPr/>
          <p:nvPr/>
        </p:nvCxnSpPr>
        <p:spPr>
          <a:xfrm flipH="1">
            <a:off x="778868" y="3645024"/>
            <a:ext cx="3289076" cy="15464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flipH="1">
            <a:off x="2656611" y="1284015"/>
            <a:ext cx="1339326" cy="3160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119002" y="5063824"/>
            <a:ext cx="3689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Två mindre fosfordammar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Möjligt åtgärda vandringshinder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Möjligt pröva temporär flödesdämpning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92636" y="4661071"/>
            <a:ext cx="368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Nr 510 och 810, Eslövs kommun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847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343966" cy="303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objek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1" y="188640"/>
            <a:ext cx="3888432" cy="399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788024" y="2606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Exempel beräkning markersättning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071" y="192835"/>
            <a:ext cx="4355976" cy="790347"/>
          </a:xfrm>
        </p:spPr>
        <p:txBody>
          <a:bodyPr>
            <a:noAutofit/>
          </a:bodyPr>
          <a:lstStyle/>
          <a:p>
            <a:r>
              <a:rPr lang="sv-SE" sz="2800" dirty="0" smtClean="0"/>
              <a:t>Östraby12:1,</a:t>
            </a:r>
            <a:br>
              <a:rPr lang="sv-SE" sz="2800" dirty="0" smtClean="0"/>
            </a:br>
            <a:r>
              <a:rPr lang="sv-SE" sz="2800" dirty="0" smtClean="0"/>
              <a:t>Nr 786, Hörby kommun</a:t>
            </a:r>
            <a:endParaRPr lang="sv-SE" sz="2800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68775"/>
              </p:ext>
            </p:extLst>
          </p:nvPr>
        </p:nvGraphicFramePr>
        <p:xfrm>
          <a:off x="4644009" y="981874"/>
          <a:ext cx="4325093" cy="37305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67908"/>
                <a:gridCol w="2436897"/>
                <a:gridCol w="405072"/>
                <a:gridCol w="607608"/>
                <a:gridCol w="607608"/>
              </a:tblGrid>
              <a:tr h="3206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effectLst/>
                        </a:rPr>
                        <a:t>Beräkning av markersättning</a:t>
                      </a:r>
                      <a:endParaRPr lang="sv-SE" sz="1800" b="1" i="0" u="none" strike="noStrike" dirty="0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kr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 dirty="0">
                          <a:effectLst/>
                        </a:rPr>
                        <a:t>kr/ha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3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Kostnad för åtgärd (</a:t>
                      </a:r>
                      <a:r>
                        <a:rPr lang="sv-SE" sz="1100" b="1" u="none" strike="noStrike" dirty="0" err="1">
                          <a:effectLst/>
                        </a:rPr>
                        <a:t>exkl</a:t>
                      </a:r>
                      <a:r>
                        <a:rPr lang="sv-SE" sz="1100" b="1" u="none" strike="noStrike" dirty="0">
                          <a:effectLst/>
                        </a:rPr>
                        <a:t> markersättning)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Summa kostnader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410 000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341 667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Beräkning av </a:t>
                      </a:r>
                      <a:r>
                        <a:rPr lang="sv-SE" sz="1100" b="1" u="none" strike="noStrike" dirty="0" smtClean="0">
                          <a:effectLst/>
                        </a:rPr>
                        <a:t>miljönytta</a:t>
                      </a:r>
                      <a:r>
                        <a:rPr lang="sv-SE" sz="1400" b="1" u="none" strike="noStrike" dirty="0" smtClean="0">
                          <a:effectLst/>
                        </a:rPr>
                        <a:t>*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Kväveavskiljning, mängd kg per år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350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Fosforavskiljning, mängd kg per år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18.0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Värde kväveavskiljning, kr/kg N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100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35 000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29 167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Värde fosforavskiljning, kr/kg P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1500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26 925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22 438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 miljönytta per år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61 925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51 604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Summa miljönytta (räknat på 20 år)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20</a:t>
                      </a:r>
                      <a:endParaRPr lang="sv-SE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1 238 503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u="none" strike="noStrike" dirty="0">
                          <a:effectLst/>
                        </a:rPr>
                        <a:t>1 032 086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1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Beräknat utrymme för markersättning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Miljönytta minus summa kostnad för åtgärd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828 503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690 419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 smtClean="0">
                          <a:effectLst/>
                        </a:rPr>
                        <a:t>Markvärde</a:t>
                      </a:r>
                      <a:r>
                        <a:rPr lang="sv-SE" sz="1400" b="1" u="none" strike="noStrike" dirty="0" smtClean="0">
                          <a:effectLst/>
                        </a:rPr>
                        <a:t>**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u="none" strike="noStrike">
                          <a:effectLst/>
                        </a:rPr>
                        <a:t>kr/ha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Markvärde betesmark, kr/ha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60 000</a:t>
                      </a:r>
                      <a:endParaRPr lang="sv-SE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72 000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60 000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80 % av beräknat/uppskattat markvärde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57 600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48 000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24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1" u="none" strike="noStrike" dirty="0">
                          <a:effectLst/>
                        </a:rPr>
                        <a:t>Förslag markersättning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 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Totalt (se förklaring till höger)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57 600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 dirty="0">
                          <a:effectLst/>
                        </a:rPr>
                        <a:t>48 000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788024" y="501317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*Kostnaden för rening i reningsverk beräknad som medel mellan  gamla och nya utsläppskrav</a:t>
            </a:r>
          </a:p>
          <a:p>
            <a:r>
              <a:rPr lang="sv-SE" sz="1600" dirty="0" smtClean="0"/>
              <a:t>** Enligt senaste försäljningsvärde på        aktuell mark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3170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v-SE" sz="2400" dirty="0" smtClean="0"/>
              <a:t>Åtgärdssamordnare Vombsjöns tillrinningsområde 2019-2020</a:t>
            </a: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77490"/>
            <a:ext cx="2462272" cy="513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7724"/>
            <a:ext cx="308524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63" y="5589240"/>
            <a:ext cx="214149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8" y="3645024"/>
            <a:ext cx="4315121" cy="249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k pil 6"/>
          <p:cNvCxnSpPr/>
          <p:nvPr/>
        </p:nvCxnSpPr>
        <p:spPr>
          <a:xfrm flipV="1">
            <a:off x="5940152" y="4653136"/>
            <a:ext cx="180720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277490"/>
            <a:ext cx="3509469" cy="296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2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132" y="188640"/>
            <a:ext cx="8229600" cy="778098"/>
          </a:xfrm>
        </p:spPr>
        <p:txBody>
          <a:bodyPr>
            <a:normAutofit/>
          </a:bodyPr>
          <a:lstStyle/>
          <a:p>
            <a:r>
              <a:rPr lang="sv-SE" sz="3200" dirty="0" smtClean="0"/>
              <a:t>Bevattningsdammar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2578" y="908720"/>
            <a:ext cx="8229600" cy="1108720"/>
          </a:xfrm>
        </p:spPr>
        <p:txBody>
          <a:bodyPr>
            <a:normAutofit fontScale="40000" lnSpcReduction="20000"/>
          </a:bodyPr>
          <a:lstStyle/>
          <a:p>
            <a:r>
              <a:rPr lang="sv-SE" sz="4000" dirty="0" smtClean="0"/>
              <a:t>Minst fem dammar aktuella för bevattning 2019</a:t>
            </a:r>
          </a:p>
          <a:p>
            <a:r>
              <a:rPr lang="sv-SE" sz="4000" dirty="0" smtClean="0"/>
              <a:t>Möjligt att delfinansiera med LONA</a:t>
            </a:r>
          </a:p>
          <a:p>
            <a:r>
              <a:rPr lang="sv-SE" sz="4000" dirty="0" smtClean="0"/>
              <a:t>Bevattningsdammar ”multifunktionella”, minskar näringsläckage, </a:t>
            </a:r>
            <a:r>
              <a:rPr lang="sv-SE" sz="4000" dirty="0" smtClean="0"/>
              <a:t>minskar uttag </a:t>
            </a:r>
            <a:r>
              <a:rPr lang="sv-SE" sz="4000" dirty="0" smtClean="0"/>
              <a:t>av </a:t>
            </a:r>
            <a:r>
              <a:rPr lang="sv-SE" sz="4000" dirty="0" smtClean="0"/>
              <a:t>grund -</a:t>
            </a:r>
            <a:r>
              <a:rPr lang="sv-SE" sz="4000" dirty="0" smtClean="0"/>
              <a:t>och </a:t>
            </a:r>
            <a:r>
              <a:rPr lang="sv-SE" sz="4000" dirty="0" smtClean="0"/>
              <a:t>ytvatten</a:t>
            </a:r>
            <a:r>
              <a:rPr lang="sv-SE" sz="4000" dirty="0" smtClean="0"/>
              <a:t>, flödesdämpande t.ex. </a:t>
            </a:r>
          </a:p>
          <a:p>
            <a:pPr marL="0" indent="0">
              <a:buNone/>
            </a:pPr>
            <a:endParaRPr lang="sv-SE" sz="4300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272902" y="1916832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Riktlinjer beslutade 2013-03-13 (KVVP AU)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Ingen </a:t>
            </a:r>
            <a:r>
              <a:rPr lang="sv-SE" sz="1400" dirty="0"/>
              <a:t>markerersättning utgår vid anläggning av bevattningsdammar </a:t>
            </a:r>
            <a:endParaRPr lang="sv-S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Vattenrådet står för </a:t>
            </a:r>
            <a:r>
              <a:rPr lang="sv-SE" sz="1400" dirty="0"/>
              <a:t>hjälp med projektering, samråd, ansökningar om stöd och eventuella tillstånd, upphandling av entreprenör och efterkontroll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Brunnar och pumpanordningar som är nödvändiga för bevattningsändamålet bekostas av markägaren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/>
              <a:t>Schakt till större djup än 1,5 m bekostas i normalfallet av markägaren, avvägningar mellan olika intressen </a:t>
            </a:r>
            <a:r>
              <a:rPr lang="sv-SE" sz="1400" dirty="0" smtClean="0"/>
              <a:t>(t.ex. flödesutjämning </a:t>
            </a:r>
            <a:r>
              <a:rPr lang="sv-SE" sz="1400" dirty="0"/>
              <a:t>och näringsretention görs </a:t>
            </a:r>
            <a:r>
              <a:rPr lang="sv-SE" sz="1400" dirty="0" smtClean="0"/>
              <a:t>dock)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Delar av våtmarks-/</a:t>
            </a:r>
            <a:r>
              <a:rPr lang="sv-SE" sz="1400" dirty="0" err="1" smtClean="0"/>
              <a:t>dammytan</a:t>
            </a:r>
            <a:r>
              <a:rPr lang="sv-SE" sz="1400" dirty="0" smtClean="0"/>
              <a:t> skall bibehålla ett vattendjup på 0,5 m</a:t>
            </a:r>
            <a:endParaRPr lang="sv-SE" sz="1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96" y="4596052"/>
            <a:ext cx="3258583" cy="183295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859125" y="6435553"/>
            <a:ext cx="2725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/>
              <a:t>Bevattningsdamm norr om Harlösa</a:t>
            </a:r>
            <a:endParaRPr lang="sv-SE" sz="1400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272902" y="3933056"/>
            <a:ext cx="7731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Förslag till förändringar och tillägg: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Schaktvolym som vattenrådet bekostar (t.ex. medeldjup, ca 0,6 -0,7m/max 7000 m3/ha)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Behov av säkerhetsanordningar bedöms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Särskilda avtal har tagits fram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Markägaren är verksamhetsutövare efter </a:t>
            </a:r>
            <a:r>
              <a:rPr lang="sv-SE" sz="1600" dirty="0" smtClean="0"/>
              <a:t>garantitiden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Ev. problem med dräneringar bekostar VR till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Anläggningar för rekreation bekostas av </a:t>
            </a:r>
            <a:r>
              <a:rPr lang="sv-SE" sz="1600" dirty="0" smtClean="0"/>
              <a:t>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sv-SE" sz="1600" dirty="0" smtClean="0"/>
              <a:t>Ytterligare justeringar kan tillkomma när riktlinjer kommer </a:t>
            </a:r>
          </a:p>
          <a:p>
            <a:pPr marL="271463" indent="-271463"/>
            <a:r>
              <a:rPr lang="sv-SE" sz="1600" dirty="0" smtClean="0"/>
              <a:t>	från Länsstyrelsen</a:t>
            </a:r>
            <a:r>
              <a:rPr lang="sv-SE" sz="1600" dirty="0"/>
              <a:t>	</a:t>
            </a:r>
            <a:endParaRPr lang="sv-SE" sz="1600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38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b="11390"/>
          <a:stretch/>
        </p:blipFill>
        <p:spPr bwMode="auto">
          <a:xfrm>
            <a:off x="179512" y="332656"/>
            <a:ext cx="5206033" cy="36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69346" y="188640"/>
            <a:ext cx="4186808" cy="1143000"/>
          </a:xfrm>
        </p:spPr>
        <p:txBody>
          <a:bodyPr>
            <a:normAutofit/>
          </a:bodyPr>
          <a:lstStyle/>
          <a:p>
            <a:r>
              <a:rPr lang="sv-SE" sz="2800" dirty="0" err="1" smtClean="0"/>
              <a:t>Örtofta</a:t>
            </a:r>
            <a:r>
              <a:rPr lang="sv-SE" sz="2800" dirty="0" smtClean="0"/>
              <a:t> 21:1,</a:t>
            </a:r>
            <a:br>
              <a:rPr lang="sv-SE" sz="2800" dirty="0" smtClean="0"/>
            </a:br>
            <a:r>
              <a:rPr lang="sv-SE" sz="2800" dirty="0" smtClean="0"/>
              <a:t>Nr 806, Eslövs kommun</a:t>
            </a:r>
            <a:endParaRPr lang="sv-S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7"/>
          <a:stretch/>
        </p:blipFill>
        <p:spPr bwMode="auto">
          <a:xfrm>
            <a:off x="204614" y="3861048"/>
            <a:ext cx="8069565" cy="28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5271300" y="1289889"/>
            <a:ext cx="3693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Ca 3 ha stor vattenyta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Schakt ca 52 000 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Schakt om ”normal” damm ca 20-25 000 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Flacka slänter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Går att kombinera med rekreation och nytta för biologisk mångfald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182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940" y="-2634"/>
            <a:ext cx="10480022" cy="686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2416" y="826620"/>
            <a:ext cx="7772400" cy="147002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Hållbart vatten</a:t>
            </a:r>
            <a:r>
              <a:rPr lang="sv-SE" sz="2800" dirty="0">
                <a:solidFill>
                  <a:schemeClr val="bg1"/>
                </a:solidFill>
              </a:rPr>
              <a:t> i landskapet</a:t>
            </a:r>
            <a:r>
              <a:rPr lang="sv-SE" dirty="0">
                <a:solidFill>
                  <a:schemeClr val="bg1"/>
                </a:solidFill>
              </a:rPr>
              <a:t/>
            </a:r>
            <a:br>
              <a:rPr lang="sv-SE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64480" y="2638053"/>
            <a:ext cx="6400800" cy="17526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Mycket har gjorts – förtjänstfullt!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Mer behöver göras!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886</Words>
  <Application>Microsoft Office PowerPoint</Application>
  <PresentationFormat>Bildspel på skärmen (4:3)</PresentationFormat>
  <Paragraphs>210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Tvära kast - tvåstegsdiket vid Brandstad 2019-03-22</vt:lpstr>
      <vt:lpstr>Prioritering vår 2019</vt:lpstr>
      <vt:lpstr>Bevattningsdammar på Kävlinge Golfklubb  Nr 809 St. Harrie 6:12, Kävlinge kommun </vt:lpstr>
      <vt:lpstr>PowerPoint-presentation</vt:lpstr>
      <vt:lpstr>Östraby12:1, Nr 786, Hörby kommun</vt:lpstr>
      <vt:lpstr>Åtgärdssamordnare Vombsjöns tillrinningsområde 2019-2020</vt:lpstr>
      <vt:lpstr>Bevattningsdammar</vt:lpstr>
      <vt:lpstr>Örtofta 21:1, Nr 806, Eslövs kommun</vt:lpstr>
      <vt:lpstr>Hållbart vatten i landskapet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NinaS</dc:creator>
  <cp:lastModifiedBy>Calle</cp:lastModifiedBy>
  <cp:revision>159</cp:revision>
  <dcterms:created xsi:type="dcterms:W3CDTF">2018-01-22T12:39:26Z</dcterms:created>
  <dcterms:modified xsi:type="dcterms:W3CDTF">2019-04-24T19:37:11Z</dcterms:modified>
</cp:coreProperties>
</file>